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Lato" panose="020F0502020204030203" pitchFamily="34" charset="0"/>
      <p:regular r:id="rId11"/>
      <p:bold r:id="rId12"/>
      <p:italic r:id="rId13"/>
      <p:boldItalic r:id="rId14"/>
    </p:embeddedFont>
    <p:embeddedFont>
      <p:font typeface="Raleway" pitchFamily="2" charset="0"/>
      <p:regular r:id="rId15"/>
      <p:bold r:id="rId16"/>
      <p:italic r:id="rId17"/>
      <p:boldItalic r:id="rId18"/>
    </p:embeddedFont>
    <p:embeddedFont>
      <p:font typeface="Raleway Black" pitchFamily="2" charset="0"/>
      <p:bold r:id="rId19"/>
      <p:boldItalic r:id="rId20"/>
    </p:embeddedFont>
    <p:embeddedFont>
      <p:font typeface="Raleway ExtraBold" pitchFamily="2" charset="0"/>
      <p:bold r:id="rId21"/>
      <p:boldItalic r:id="rId22"/>
    </p:embeddedFont>
    <p:embeddedFont>
      <p:font typeface="Raleway SemiBold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0ad534565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0ad534565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0ad534565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0ad534565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0ad534565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0ad534565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4ca6cbe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4ca6cbe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4ca6cbe7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4ca6cbe7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54decd3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54decd3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54decd31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54decd31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vanger.kommune.no/barnehage-og-skole/skole/skoleregler-for-stavanger-kommune/#3605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lovdata.no/dokument/NL/lov/2023-06-09-30/KAPITTEL_7-1#KAPITTEL_7-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vanger.kommune.no/helse-og-omsorg/rus/mottak--og-oppfolgingssenter-for-unge---mo-un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eedensenteret.no/" TargetMode="External"/><Relationship Id="rId3" Type="http://schemas.openxmlformats.org/officeDocument/2006/relationships/hyperlink" Target="https://korus.no/aktuelt/slik-snakker-du-med-ungdom-om-rus" TargetMode="External"/><Relationship Id="rId7" Type="http://schemas.openxmlformats.org/officeDocument/2006/relationships/hyperlink" Target="https://www.fhi.no/le/rusmidler-og-avhengighe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rebygging.no/" TargetMode="External"/><Relationship Id="rId5" Type="http://schemas.openxmlformats.org/officeDocument/2006/relationships/hyperlink" Target="https://www.ung.no/" TargetMode="External"/><Relationship Id="rId4" Type="http://schemas.openxmlformats.org/officeDocument/2006/relationships/hyperlink" Target="https://rusinfo.n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369350" y="1335600"/>
            <a:ext cx="7688100" cy="18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no" sz="2880"/>
              <a:t>Handlingsplan</a:t>
            </a:r>
            <a:endParaRPr sz="28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no" sz="2880"/>
              <a:t>Rusforebyggende arbeid</a:t>
            </a:r>
            <a:endParaRPr sz="288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no" sz="2880"/>
              <a:t>Lunde skole</a:t>
            </a:r>
            <a:endParaRPr sz="288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5" y="3172900"/>
            <a:ext cx="7688100" cy="18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>
                <a:latin typeface="Raleway SemiBold"/>
                <a:ea typeface="Raleway SemiBold"/>
                <a:cs typeface="Raleway SemiBold"/>
                <a:sym typeface="Raleway SemiBold"/>
              </a:rPr>
              <a:t>Formål:</a:t>
            </a: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Font typeface="Raleway SemiBold"/>
              <a:buChar char="●"/>
            </a:pPr>
            <a:r>
              <a:rPr lang="no">
                <a:latin typeface="Raleway SemiBold"/>
                <a:ea typeface="Raleway SemiBold"/>
                <a:cs typeface="Raleway SemiBold"/>
                <a:sym typeface="Raleway SemiBold"/>
              </a:rPr>
              <a:t>Bidra til å skape et trygt og godt skolemiljø for alle elever og ansatte på skolen.</a:t>
            </a: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Font typeface="Raleway SemiBold"/>
              <a:buChar char="●"/>
            </a:pPr>
            <a:r>
              <a:rPr lang="no">
                <a:latin typeface="Raleway SemiBold"/>
                <a:ea typeface="Raleway SemiBold"/>
                <a:cs typeface="Raleway SemiBold"/>
                <a:sym typeface="Raleway SemiBold"/>
              </a:rPr>
              <a:t>Avdekke bruk og distribusjon av rusmidler og samarbeid med foreldre og politikontakt ved mistanke.</a:t>
            </a: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Font typeface="Raleway SemiBold"/>
              <a:buChar char="●"/>
            </a:pPr>
            <a:r>
              <a:rPr lang="no">
                <a:latin typeface="Raleway SemiBold"/>
                <a:ea typeface="Raleway SemiBold"/>
                <a:cs typeface="Raleway SemiBold"/>
                <a:sym typeface="Raleway SemiBold"/>
              </a:rPr>
              <a:t>Hjelpe ungdommer som har behov for hjelp i forhold til rusmidler.</a:t>
            </a: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Font typeface="Raleway SemiBold"/>
              <a:buChar char="●"/>
            </a:pPr>
            <a:r>
              <a:rPr lang="no">
                <a:latin typeface="Raleway SemiBold"/>
                <a:ea typeface="Raleway SemiBold"/>
                <a:cs typeface="Raleway SemiBold"/>
                <a:sym typeface="Raleway SemiBold"/>
              </a:rPr>
              <a:t>Forebyggende arbeid for å skape bevisstgjøring mot rus hos elever og ansatte.</a:t>
            </a: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457200" lvl="0" indent="-322580" algn="l" rtl="0">
              <a:spcBef>
                <a:spcPts val="0"/>
              </a:spcBef>
              <a:spcAft>
                <a:spcPts val="0"/>
              </a:spcAft>
              <a:buSzPct val="100000"/>
              <a:buFont typeface="Raleway SemiBold"/>
              <a:buChar char="●"/>
            </a:pPr>
            <a:r>
              <a:rPr lang="no">
                <a:latin typeface="Raleway SemiBold"/>
                <a:ea typeface="Raleway SemiBold"/>
                <a:cs typeface="Raleway SemiBold"/>
                <a:sym typeface="Raleway SemiBold"/>
              </a:rPr>
              <a:t>Sikre at loven for skole, individ og foresatte blir fulgt.</a:t>
            </a: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2575" y="933425"/>
            <a:ext cx="3020350" cy="205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Barnekonvensjonen artikkel 13</a:t>
            </a:r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no" sz="2000" b="1">
                <a:latin typeface="Raleway"/>
                <a:ea typeface="Raleway"/>
                <a:cs typeface="Raleway"/>
                <a:sym typeface="Raleway"/>
              </a:rPr>
              <a:t>Alle barn har rett til å bli beskyttet mot narkotika. Vi skal legge til rette for sosiale og undervisningsmessige tiltak for å beskytte elevene mot narkotiske stoffer. Elevene skal lære hva narkotika er og hvorfor det er farlig og ulovlig. Elevene har rett til hjelp om de begynner med narkotiske stoffer.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1497" y="572997"/>
            <a:ext cx="1549525" cy="154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Stavanger kommunes ordensreglement (utdrag)</a:t>
            </a:r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395000" y="1853850"/>
            <a:ext cx="8023200" cy="3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no" sz="1510" dirty="0">
                <a:latin typeface="Raleway ExtraBold"/>
                <a:ea typeface="Raleway ExtraBold"/>
                <a:cs typeface="Raleway ExtraBold"/>
                <a:sym typeface="Raleway ExtraBold"/>
              </a:rPr>
              <a:t>Det er ikke tillatt: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24485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10"/>
              <a:buFont typeface="Raleway ExtraBold"/>
              <a:buChar char="●"/>
            </a:pPr>
            <a:r>
              <a:rPr lang="no" sz="1510" dirty="0">
                <a:latin typeface="Raleway ExtraBold"/>
                <a:ea typeface="Raleway ExtraBold"/>
                <a:cs typeface="Raleway ExtraBold"/>
                <a:sym typeface="Raleway ExtraBold"/>
              </a:rPr>
              <a:t>Å ha med, bruke, eller være påvirket av alkohol, narkotika eller andre rusmidler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24485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10"/>
              <a:buFont typeface="Raleway ExtraBold"/>
              <a:buChar char="●"/>
            </a:pPr>
            <a:r>
              <a:rPr lang="no" sz="1510" dirty="0">
                <a:latin typeface="Raleway ExtraBold"/>
                <a:ea typeface="Raleway ExtraBold"/>
                <a:cs typeface="Raleway ExtraBold"/>
                <a:sym typeface="Raleway ExtraBold"/>
              </a:rPr>
              <a:t>Å røyke eller bruke tobakk/snus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no" sz="1510" u="sng" dirty="0">
                <a:solidFill>
                  <a:schemeClr val="hlink"/>
                </a:solidFill>
                <a:latin typeface="Raleway ExtraBold"/>
                <a:ea typeface="Raleway ExtraBold"/>
                <a:cs typeface="Raleway ExtraBold"/>
                <a:sym typeface="Raleway ExtraBold"/>
                <a:hlinkClick r:id="rId3"/>
              </a:rPr>
              <a:t>Stavanger kommunes ordensreglement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24485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510"/>
              <a:buFont typeface="Raleway ExtraBold"/>
              <a:buChar char="●"/>
            </a:pPr>
            <a:r>
              <a:rPr lang="no" sz="1510" dirty="0">
                <a:latin typeface="Raleway ExtraBold"/>
                <a:ea typeface="Raleway ExtraBold"/>
                <a:cs typeface="Raleway ExtraBold"/>
                <a:sym typeface="Raleway ExtraBold"/>
              </a:rPr>
              <a:t>Opplæringsloven §24-3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no" sz="1510" dirty="0">
                <a:latin typeface="Raleway ExtraBold"/>
                <a:ea typeface="Raleway ExtraBold"/>
                <a:cs typeface="Raleway ExtraBold"/>
                <a:sym typeface="Raleway ExtraBold"/>
              </a:rPr>
              <a:t>Ansatte i skolen har meldeplikt til barnevernstjenesten, og skal uten hinder av taushetsplikten melde fra til barnevernstjenesten. “Når eit barn viser alvorlege åtferdsvanskar i form av alvorlig eller gjentatt kriminalitet, misbruk av rusmiddel eller ei anna form for utprega normlaus åtferd”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no" sz="1510" u="sng" dirty="0">
                <a:solidFill>
                  <a:schemeClr val="hlink"/>
                </a:solidFill>
                <a:latin typeface="Raleway ExtraBold"/>
                <a:ea typeface="Raleway ExtraBold"/>
                <a:cs typeface="Raleway ExtraBold"/>
                <a:sym typeface="Raleway ExtraBold"/>
                <a:hlinkClick r:id="rId4"/>
              </a:rPr>
              <a:t>Opplæringsloven §24-3</a:t>
            </a:r>
            <a:endParaRPr sz="151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endParaRPr sz="1110" dirty="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Rusmidler</a:t>
            </a:r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aleway"/>
              <a:buChar char="●"/>
            </a:pPr>
            <a:r>
              <a:rPr lang="no" sz="1900" b="1">
                <a:latin typeface="Raleway"/>
                <a:ea typeface="Raleway"/>
                <a:cs typeface="Raleway"/>
                <a:sym typeface="Raleway"/>
              </a:rPr>
              <a:t>Alkohol </a:t>
            </a:r>
            <a:endParaRPr sz="1900" b="1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aleway"/>
              <a:buChar char="●"/>
            </a:pPr>
            <a:r>
              <a:rPr lang="no" sz="1900" b="1">
                <a:latin typeface="Raleway"/>
                <a:ea typeface="Raleway"/>
                <a:cs typeface="Raleway"/>
                <a:sym typeface="Raleway"/>
              </a:rPr>
              <a:t>Vape, snus og røyk</a:t>
            </a:r>
            <a:endParaRPr sz="1900" b="1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aleway"/>
              <a:buChar char="●"/>
            </a:pPr>
            <a:r>
              <a:rPr lang="no" sz="1900" b="1">
                <a:latin typeface="Raleway"/>
                <a:ea typeface="Raleway"/>
                <a:cs typeface="Raleway"/>
                <a:sym typeface="Raleway"/>
              </a:rPr>
              <a:t>Illegale rusmidler (hasj, cannabis, kokain, amfetamin, MDMA og heroin)</a:t>
            </a:r>
            <a:endParaRPr sz="1900" b="1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aleway"/>
              <a:buChar char="●"/>
            </a:pPr>
            <a:r>
              <a:rPr lang="no" sz="1900" b="1">
                <a:latin typeface="Raleway"/>
                <a:ea typeface="Raleway"/>
                <a:cs typeface="Raleway"/>
                <a:sym typeface="Raleway"/>
              </a:rPr>
              <a:t>Medikamenter</a:t>
            </a:r>
            <a:endParaRPr sz="1900" b="1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aleway"/>
              <a:buChar char="●"/>
            </a:pPr>
            <a:r>
              <a:rPr lang="no" sz="1900" b="1">
                <a:latin typeface="Raleway"/>
                <a:ea typeface="Raleway"/>
                <a:cs typeface="Raleway"/>
                <a:sym typeface="Raleway"/>
              </a:rPr>
              <a:t>Dopingmidler</a:t>
            </a:r>
            <a:endParaRPr sz="1900" b="1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OPPFØLGINGSTEAM</a:t>
            </a:r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31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900" dirty="0">
                <a:latin typeface="Raleway ExtraBold"/>
                <a:ea typeface="Raleway ExtraBold"/>
                <a:cs typeface="Raleway ExtraBold"/>
                <a:sym typeface="Raleway ExtraBold"/>
              </a:rPr>
              <a:t>Lunde skole har et oppfølgingsteam med kompetanse innen rus og rusforebygging. Oppfølgingsteamet består av miljøterapeuter, avdelingsledere og rektor. Teamet har tett samarbeid med kontaktlærere og foreldre.</a:t>
            </a:r>
            <a:endParaRPr sz="1900" dirty="0"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o" sz="1800" i="1" u="sng" dirty="0">
                <a:latin typeface="Raleway SemiBold"/>
                <a:ea typeface="Raleway SemiBold"/>
                <a:cs typeface="Raleway SemiBold"/>
                <a:sym typeface="Raleway SemiBold"/>
              </a:rPr>
              <a:t>Oppfølgingsteamets oppgaver:</a:t>
            </a:r>
            <a:endParaRPr sz="1800" i="1" u="sng" dirty="0"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o" sz="1800" dirty="0">
                <a:latin typeface="Raleway SemiBold"/>
                <a:ea typeface="Raleway SemiBold"/>
                <a:cs typeface="Raleway SemiBold"/>
                <a:sym typeface="Raleway SemiBold"/>
              </a:rPr>
              <a:t>Oppdage og identifisere rusbruk hos elever tidlig.</a:t>
            </a:r>
            <a:endParaRPr sz="1800" dirty="0"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o" sz="1800" dirty="0">
                <a:latin typeface="Raleway SemiBold"/>
                <a:ea typeface="Raleway SemiBold"/>
                <a:cs typeface="Raleway SemiBold"/>
                <a:sym typeface="Raleway SemiBold"/>
              </a:rPr>
              <a:t>Gi ansatte konstruktive handlingsalternativer ovenfor elever som er i faresonen/ruser seg.</a:t>
            </a:r>
            <a:endParaRPr sz="1800" dirty="0"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no" sz="1800" dirty="0">
                <a:latin typeface="Raleway SemiBold"/>
                <a:ea typeface="Raleway SemiBold"/>
                <a:cs typeface="Raleway SemiBold"/>
                <a:sym typeface="Raleway SemiBold"/>
              </a:rPr>
              <a:t>Kvalitetssikre at skolen har et godt system som ivaretar alle elevene.</a:t>
            </a:r>
            <a:endParaRPr sz="1800" dirty="0"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Skolens rutiner</a:t>
            </a:r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729450" y="1810600"/>
            <a:ext cx="7688700" cy="32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Både elever og foresatte kan ta kontakt med oppfølgingsteamet for drøfting ved bekymring.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Den som er bekymret for en elev skal raskt ta kontakt med oppfølgingsteamet.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Oppfølgingsteamet avklarer hvem som gjennomfører bekymringssamtale med eleven.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Det vil bli utarbeidet en individuell kontakt med eleven. Vi vurderer videre kontakt med helsesykepleier, uteseksjon og politiets forebyggende enhet. 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Foresatte veiledes i hvem de kan kontakte. </a:t>
            </a:r>
            <a:r>
              <a:rPr lang="no" u="sng">
                <a:solidFill>
                  <a:schemeClr val="hlink"/>
                </a:solidFill>
                <a:latin typeface="Raleway ExtraBold"/>
                <a:ea typeface="Raleway ExtraBold"/>
                <a:cs typeface="Raleway ExtraBold"/>
                <a:sym typeface="Raleway ExtraBold"/>
                <a:hlinkClick r:id="rId3"/>
              </a:rPr>
              <a:t>Mo-Ung</a:t>
            </a: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, innsatsteam, helsesykepleier eller fastlege.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Oppfølgingsteamet/ledelse kontakter foresatte. Eleven skal hentes hvis det er mistanke om at eleven  er ruspåvirket.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Foresatte oppfordres til å ta kontakt med fastlege for å teste barnet for rusmidler.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Skolens rutiner skal sikre at eleven blir ivaretatt.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aleway ExtraBold"/>
              <a:buChar char="●"/>
            </a:pPr>
            <a:r>
              <a:rPr lang="no">
                <a:latin typeface="Raleway ExtraBold"/>
                <a:ea typeface="Raleway ExtraBold"/>
                <a:cs typeface="Raleway ExtraBold"/>
                <a:sym typeface="Raleway ExtraBold"/>
              </a:rPr>
              <a:t>Alt skolen gjør skal være til barnets beste og med det formål å skape et trygt og godt skolemiljø for elever og ansatte på skolen.</a:t>
            </a:r>
            <a:endParaRPr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6626325" y="724625"/>
            <a:ext cx="2535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>
                <a:solidFill>
                  <a:schemeClr val="accent1"/>
                </a:solidFill>
                <a:latin typeface="Raleway Black"/>
                <a:ea typeface="Raleway Black"/>
                <a:cs typeface="Raleway Black"/>
                <a:sym typeface="Raleway Black"/>
              </a:rPr>
              <a:t>KONTAKTINFORMASJON:</a:t>
            </a:r>
            <a:endParaRPr sz="1300">
              <a:solidFill>
                <a:schemeClr val="accent1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>
                <a:solidFill>
                  <a:schemeClr val="accent1"/>
                </a:solidFill>
                <a:latin typeface="Raleway Black"/>
                <a:ea typeface="Raleway Black"/>
                <a:cs typeface="Raleway Black"/>
                <a:sym typeface="Raleway Black"/>
              </a:rPr>
              <a:t>Silje Gustafsson: 46637364</a:t>
            </a:r>
            <a:endParaRPr sz="1300">
              <a:solidFill>
                <a:schemeClr val="accent1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>
                <a:solidFill>
                  <a:schemeClr val="accent1"/>
                </a:solidFill>
                <a:latin typeface="Raleway Black"/>
                <a:ea typeface="Raleway Black"/>
                <a:cs typeface="Raleway Black"/>
                <a:sym typeface="Raleway Black"/>
              </a:rPr>
              <a:t>Aud S. Mjelde: 90722255</a:t>
            </a:r>
            <a:endParaRPr sz="1300">
              <a:solidFill>
                <a:schemeClr val="accent1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Tegn til bekymring</a:t>
            </a:r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1"/>
          </p:nvPr>
        </p:nvSpPr>
        <p:spPr>
          <a:xfrm>
            <a:off x="729450" y="1810633"/>
            <a:ext cx="7688700" cy="36153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Endring i atferd skal vekke bekymring hos ansatte i skolen. Atferdsendringer kan ha sammenheng med rusbruk hos eleven, eller i elevens nære relasjoner. Endringen kan skyldes andre ting enn rus, men skal uansett undersøkes.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Typiske atferdsendringer er: 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3058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03"/>
              <a:buFont typeface="Raleway"/>
              <a:buChar char="●"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Økende fravær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3058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3"/>
              <a:buFont typeface="Raleway"/>
              <a:buChar char="●"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Fallende prestasjoner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3058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3"/>
              <a:buFont typeface="Raleway"/>
              <a:buChar char="●"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Atferd som kan knyttes til rus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3058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3"/>
              <a:buFont typeface="Raleway"/>
              <a:buChar char="●"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Endret atferdsmønster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3058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3"/>
              <a:buFont typeface="Raleway"/>
              <a:buChar char="●"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Sosiale endringer/vennenettverk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3058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3"/>
              <a:buFont typeface="Raleway"/>
              <a:buChar char="●"/>
            </a:pPr>
            <a:r>
              <a:rPr lang="no" sz="1802" b="1" dirty="0">
                <a:latin typeface="Raleway"/>
                <a:ea typeface="Raleway"/>
                <a:cs typeface="Raleway"/>
                <a:sym typeface="Raleway"/>
              </a:rPr>
              <a:t>Endret allmenntilstand</a:t>
            </a:r>
            <a:endParaRPr sz="1802" b="1" dirty="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RESSURSER</a:t>
            </a:r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body" idx="1"/>
          </p:nvPr>
        </p:nvSpPr>
        <p:spPr>
          <a:xfrm>
            <a:off x="295075" y="2059150"/>
            <a:ext cx="2811463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3"/>
              </a:rPr>
              <a:t>KORUS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4"/>
              </a:rPr>
              <a:t>RUSINFO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4"/>
              </a:rPr>
              <a:t>RUSOPPLYSNINGEN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5"/>
              </a:rPr>
              <a:t>UNG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6"/>
              </a:rPr>
              <a:t>FOREBYGGING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7"/>
              </a:rPr>
              <a:t>FOLKEHELSEINSTITUTTET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no" u="sng" dirty="0">
                <a:solidFill>
                  <a:schemeClr val="hlink"/>
                </a:solidFill>
                <a:hlinkClick r:id="rId8"/>
              </a:rPr>
              <a:t>WEEDENSENTERET</a:t>
            </a:r>
            <a:endParaRPr dirty="0"/>
          </a:p>
        </p:txBody>
      </p:sp>
      <p:sp>
        <p:nvSpPr>
          <p:cNvPr id="133" name="Google Shape;133;p20"/>
          <p:cNvSpPr txBox="1"/>
          <p:nvPr/>
        </p:nvSpPr>
        <p:spPr>
          <a:xfrm>
            <a:off x="5925400" y="1149150"/>
            <a:ext cx="3236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2591809" y="1771100"/>
            <a:ext cx="6660966" cy="238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Barnevernstjenesten i Stavanger: 			51912600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Innsatsteamet for barn og unge:			45738538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Uteseksjonen i Stavanger: 			91007168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Polititet U18 forebyggende enhet: 		51899000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Skolehelsetjenesten:				51508129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Mo- ung: 					96943218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Familievernkontoret: 				51538150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Barnevernvakten for akutt bekymring: 		51899167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Stavanger legevakt: 				116117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300" dirty="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Hjelpetelefonen:				116123</a:t>
            </a:r>
            <a:endParaRPr sz="1300" dirty="0">
              <a:solidFill>
                <a:schemeClr val="accent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Office PowerPoint</Application>
  <PresentationFormat>Skjermfremvisning (16:9)</PresentationFormat>
  <Paragraphs>74</Paragraphs>
  <Slides>8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5" baseType="lpstr">
      <vt:lpstr>Raleway SemiBold</vt:lpstr>
      <vt:lpstr>Raleway Black</vt:lpstr>
      <vt:lpstr>Raleway</vt:lpstr>
      <vt:lpstr>Arial</vt:lpstr>
      <vt:lpstr>Lato</vt:lpstr>
      <vt:lpstr>Raleway ExtraBold</vt:lpstr>
      <vt:lpstr>Streamline</vt:lpstr>
      <vt:lpstr>Handlingsplan Rusforebyggende arbeid Lunde skole</vt:lpstr>
      <vt:lpstr>Barnekonvensjonen artikkel 13</vt:lpstr>
      <vt:lpstr>Stavanger kommunes ordensreglement (utdrag)</vt:lpstr>
      <vt:lpstr>Rusmidler</vt:lpstr>
      <vt:lpstr>OPPFØLGINGSTEAM</vt:lpstr>
      <vt:lpstr>Skolens rutiner</vt:lpstr>
      <vt:lpstr>Tegn til bekymring</vt:lpstr>
      <vt:lpstr>RESSURSER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Lene Tråseth</dc:creator>
  <cp:lastModifiedBy>Lene Tråseth</cp:lastModifiedBy>
  <cp:revision>2</cp:revision>
  <dcterms:modified xsi:type="dcterms:W3CDTF">2026-08-18T09:25:50Z</dcterms:modified>
</cp:coreProperties>
</file>